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75" r:id="rId9"/>
    <p:sldId id="276" r:id="rId10"/>
    <p:sldId id="277" r:id="rId11"/>
    <p:sldId id="261" r:id="rId12"/>
    <p:sldId id="262" r:id="rId13"/>
    <p:sldId id="278" r:id="rId14"/>
    <p:sldId id="263" r:id="rId15"/>
    <p:sldId id="266" r:id="rId16"/>
    <p:sldId id="264" r:id="rId17"/>
    <p:sldId id="267" r:id="rId18"/>
    <p:sldId id="268" r:id="rId19"/>
    <p:sldId id="265" r:id="rId20"/>
    <p:sldId id="271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56" autoAdjust="0"/>
  </p:normalViewPr>
  <p:slideViewPr>
    <p:cSldViewPr>
      <p:cViewPr varScale="1">
        <p:scale>
          <a:sx n="60" d="100"/>
          <a:sy n="60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8AA61-C36D-447C-8D94-7AC21206C9A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B1985F-3E80-4C02-83CD-A9375FEA3CCC}">
      <dgm:prSet custT="1"/>
      <dgm:spPr/>
      <dgm:t>
        <a:bodyPr/>
        <a:lstStyle/>
        <a:p>
          <a:r>
            <a:rPr lang="uk-UA" sz="1800" dirty="0" smtClean="0"/>
            <a:t>2015р. – Заняття з математики «Подорож з колобком» (4-5 років) </a:t>
          </a:r>
          <a:r>
            <a:rPr lang="uk-UA" sz="1800" dirty="0" smtClean="0">
              <a:solidFill>
                <a:schemeClr val="bg1"/>
              </a:solidFill>
            </a:rPr>
            <a:t>Мета</a:t>
          </a:r>
          <a:r>
            <a:rPr lang="uk-UA" sz="1800" dirty="0" smtClean="0"/>
            <a:t>:закріплювати знання дітей про цифри і числа в межах  чотирьох. Знайомство з числом і цифрою 5.</a:t>
          </a:r>
          <a:endParaRPr lang="ru-RU" sz="1800" dirty="0"/>
        </a:p>
      </dgm:t>
    </dgm:pt>
    <dgm:pt modelId="{EE22E2DC-F61B-413D-A10A-951E56D349CE}" type="parTrans" cxnId="{5AB40A95-A2EB-42BF-B051-DB0ECED1807C}">
      <dgm:prSet/>
      <dgm:spPr/>
      <dgm:t>
        <a:bodyPr/>
        <a:lstStyle/>
        <a:p>
          <a:endParaRPr lang="ru-RU"/>
        </a:p>
      </dgm:t>
    </dgm:pt>
    <dgm:pt modelId="{CEE554C2-573F-454F-8DCD-A1A508C6175C}" type="sibTrans" cxnId="{5AB40A95-A2EB-42BF-B051-DB0ECED1807C}">
      <dgm:prSet/>
      <dgm:spPr/>
      <dgm:t>
        <a:bodyPr/>
        <a:lstStyle/>
        <a:p>
          <a:endParaRPr lang="ru-RU"/>
        </a:p>
      </dgm:t>
    </dgm:pt>
    <dgm:pt modelId="{85F82534-46E7-47CF-BFB0-36AFBD9EDABA}">
      <dgm:prSet custT="1"/>
      <dgm:spPr/>
      <dgm:t>
        <a:bodyPr/>
        <a:lstStyle/>
        <a:p>
          <a:r>
            <a:rPr lang="uk-UA" sz="1800" dirty="0" smtClean="0"/>
            <a:t>2016р. – Заняття навчання елементів грамоти «Врятувати букву «Ц»» (5-6 років) </a:t>
          </a:r>
          <a:r>
            <a:rPr lang="uk-UA" sz="1800" dirty="0" smtClean="0">
              <a:solidFill>
                <a:schemeClr val="bg1"/>
              </a:solidFill>
            </a:rPr>
            <a:t>Мета:</a:t>
          </a:r>
          <a:r>
            <a:rPr lang="uk-UA" sz="1800" dirty="0" smtClean="0"/>
            <a:t> закріплювати знання про звуки </a:t>
          </a:r>
          <a:r>
            <a:rPr lang="en-US" sz="1800" dirty="0" smtClean="0"/>
            <a:t>[</a:t>
          </a:r>
          <a:r>
            <a:rPr lang="uk-UA" sz="1800" dirty="0" smtClean="0"/>
            <a:t>ц</a:t>
          </a:r>
          <a:r>
            <a:rPr lang="en-US" sz="1800" dirty="0" smtClean="0"/>
            <a:t>]</a:t>
          </a:r>
          <a:r>
            <a:rPr lang="uk-UA" sz="1800" dirty="0" smtClean="0"/>
            <a:t> </a:t>
          </a:r>
          <a:r>
            <a:rPr lang="en-US" sz="1800" dirty="0" smtClean="0"/>
            <a:t>[</a:t>
          </a:r>
          <a:r>
            <a:rPr lang="uk-UA" sz="1800" dirty="0" smtClean="0"/>
            <a:t>ц</a:t>
          </a:r>
          <a:r>
            <a:rPr lang="en-US" sz="1800" dirty="0" smtClean="0"/>
            <a:t>`]</a:t>
          </a:r>
          <a:r>
            <a:rPr lang="uk-UA" sz="1800" dirty="0" smtClean="0"/>
            <a:t>, літери Ц, </a:t>
          </a:r>
          <a:r>
            <a:rPr lang="uk-UA" sz="1800" dirty="0" err="1" smtClean="0"/>
            <a:t>ц</a:t>
          </a:r>
          <a:r>
            <a:rPr lang="uk-UA" sz="1800" dirty="0" smtClean="0"/>
            <a:t>. Формувати навички </a:t>
          </a:r>
          <a:r>
            <a:rPr lang="uk-UA" sz="1800" dirty="0" err="1" smtClean="0"/>
            <a:t>звуко-буквенного</a:t>
          </a:r>
          <a:r>
            <a:rPr lang="uk-UA" sz="1800" dirty="0" smtClean="0"/>
            <a:t> аналізу та синтезу слів, читання складів та слів.</a:t>
          </a:r>
          <a:endParaRPr lang="ru-RU" sz="1800" dirty="0"/>
        </a:p>
      </dgm:t>
    </dgm:pt>
    <dgm:pt modelId="{52B37807-32FF-4E6B-AFBF-790082B6DA60}" type="parTrans" cxnId="{531213ED-DB4A-4A7E-9CFC-9B46E0799EBC}">
      <dgm:prSet/>
      <dgm:spPr/>
      <dgm:t>
        <a:bodyPr/>
        <a:lstStyle/>
        <a:p>
          <a:endParaRPr lang="ru-RU"/>
        </a:p>
      </dgm:t>
    </dgm:pt>
    <dgm:pt modelId="{C7179671-5A67-4C7F-842D-D06CA41B0A3D}" type="sibTrans" cxnId="{531213ED-DB4A-4A7E-9CFC-9B46E0799EBC}">
      <dgm:prSet/>
      <dgm:spPr/>
      <dgm:t>
        <a:bodyPr/>
        <a:lstStyle/>
        <a:p>
          <a:endParaRPr lang="ru-RU"/>
        </a:p>
      </dgm:t>
    </dgm:pt>
    <dgm:pt modelId="{94B79C0D-85E2-4483-B339-E84041AB3B97}">
      <dgm:prSet custT="1"/>
      <dgm:spPr/>
      <dgm:t>
        <a:bodyPr/>
        <a:lstStyle/>
        <a:p>
          <a:r>
            <a:rPr lang="uk-UA" sz="1800" dirty="0" smtClean="0"/>
            <a:t>2017р. – Заняття з математики « Порядкова лічба предметів в межах 5» (4-5 років) </a:t>
          </a:r>
          <a:r>
            <a:rPr lang="uk-UA" sz="1800" dirty="0" smtClean="0">
              <a:solidFill>
                <a:schemeClr val="bg1"/>
              </a:solidFill>
            </a:rPr>
            <a:t>Мета</a:t>
          </a:r>
          <a:r>
            <a:rPr lang="uk-UA" sz="1800" dirty="0" smtClean="0"/>
            <a:t>: ознайомити з правилами порядкової лічби предметів в межах 5. Закріпити навички кількісної лічби. Вчити застосовувати числа та цифри в межах 5.</a:t>
          </a:r>
          <a:endParaRPr lang="ru-RU" sz="1800" dirty="0"/>
        </a:p>
      </dgm:t>
    </dgm:pt>
    <dgm:pt modelId="{1613C22A-7998-4B73-ACD8-9756890924CF}" type="parTrans" cxnId="{DA663926-599D-4900-836D-854C8D683371}">
      <dgm:prSet/>
      <dgm:spPr/>
      <dgm:t>
        <a:bodyPr/>
        <a:lstStyle/>
        <a:p>
          <a:endParaRPr lang="ru-RU"/>
        </a:p>
      </dgm:t>
    </dgm:pt>
    <dgm:pt modelId="{CA8EBF11-2934-48FF-BD77-C7642D2B7047}" type="sibTrans" cxnId="{DA663926-599D-4900-836D-854C8D683371}">
      <dgm:prSet/>
      <dgm:spPr/>
      <dgm:t>
        <a:bodyPr/>
        <a:lstStyle/>
        <a:p>
          <a:endParaRPr lang="ru-RU"/>
        </a:p>
      </dgm:t>
    </dgm:pt>
    <dgm:pt modelId="{DF0C1B1B-8F42-46D6-AF43-8A957FCDC9A9}">
      <dgm:prSet custT="1"/>
      <dgm:spPr/>
      <dgm:t>
        <a:bodyPr/>
        <a:lstStyle/>
        <a:p>
          <a:r>
            <a:rPr lang="uk-UA" sz="1800" dirty="0" smtClean="0"/>
            <a:t>2017р. – Заняття з розвитку мовлення  « Слова протилежні за значенням» (4-5 років) </a:t>
          </a:r>
          <a:r>
            <a:rPr lang="uk-UA" sz="1800" dirty="0" smtClean="0">
              <a:solidFill>
                <a:schemeClr val="bg1"/>
              </a:solidFill>
            </a:rPr>
            <a:t>Мета</a:t>
          </a:r>
          <a:r>
            <a:rPr lang="uk-UA" sz="1800" dirty="0" smtClean="0"/>
            <a:t>: розширювати уявлення про слово. Практично ознайомити з словом – назвою ознаки, вчити добирати слова-антоніми.</a:t>
          </a:r>
        </a:p>
      </dgm:t>
    </dgm:pt>
    <dgm:pt modelId="{4C05D5DE-4B61-443A-9DEC-880EF2E193A2}" type="parTrans" cxnId="{08CBEA4E-D450-4AAE-9DA6-E3519A1EB1FE}">
      <dgm:prSet/>
      <dgm:spPr/>
      <dgm:t>
        <a:bodyPr/>
        <a:lstStyle/>
        <a:p>
          <a:endParaRPr lang="ru-RU"/>
        </a:p>
      </dgm:t>
    </dgm:pt>
    <dgm:pt modelId="{7D960C88-F3C8-4D86-B7BE-1C232A34F7F1}" type="sibTrans" cxnId="{08CBEA4E-D450-4AAE-9DA6-E3519A1EB1FE}">
      <dgm:prSet/>
      <dgm:spPr/>
      <dgm:t>
        <a:bodyPr/>
        <a:lstStyle/>
        <a:p>
          <a:endParaRPr lang="ru-RU"/>
        </a:p>
      </dgm:t>
    </dgm:pt>
    <dgm:pt modelId="{A4F4FE5E-F4A9-444C-93CD-D2B10D337F63}">
      <dgm:prSet custT="1"/>
      <dgm:spPr/>
      <dgm:t>
        <a:bodyPr/>
        <a:lstStyle/>
        <a:p>
          <a:r>
            <a:rPr lang="uk-UA" sz="1800" dirty="0" smtClean="0"/>
            <a:t>2018р. Заняття з математики «Орієнтування у просторі: далеко – близько, ліворуч – праворуч» (4-5 років)  </a:t>
          </a:r>
          <a:r>
            <a:rPr lang="uk-UA" sz="1800" dirty="0" smtClean="0">
              <a:solidFill>
                <a:schemeClr val="bg1"/>
              </a:solidFill>
            </a:rPr>
            <a:t>Мета:</a:t>
          </a:r>
          <a:r>
            <a:rPr lang="uk-UA" sz="1800" dirty="0" smtClean="0"/>
            <a:t> удосконалити навички дітей просторової орієнтації,  уточнити уявлення про напрямок руху, поняття «праворуч – ліворуч».</a:t>
          </a:r>
          <a:endParaRPr lang="ru-RU" sz="1800" dirty="0"/>
        </a:p>
      </dgm:t>
    </dgm:pt>
    <dgm:pt modelId="{1CDCA247-DF8D-42C7-9E00-25DDA78D0B50}" type="parTrans" cxnId="{9F82DD06-2F99-468A-AD19-18A773D2121E}">
      <dgm:prSet/>
      <dgm:spPr/>
      <dgm:t>
        <a:bodyPr/>
        <a:lstStyle/>
        <a:p>
          <a:endParaRPr lang="ru-RU"/>
        </a:p>
      </dgm:t>
    </dgm:pt>
    <dgm:pt modelId="{0893F84A-8F43-4168-8565-BE76322986B7}" type="sibTrans" cxnId="{9F82DD06-2F99-468A-AD19-18A773D2121E}">
      <dgm:prSet/>
      <dgm:spPr/>
      <dgm:t>
        <a:bodyPr/>
        <a:lstStyle/>
        <a:p>
          <a:endParaRPr lang="ru-RU"/>
        </a:p>
      </dgm:t>
    </dgm:pt>
    <dgm:pt modelId="{451C4BE4-8B5B-45FA-A3FC-AE9E5AFF060A}" type="pres">
      <dgm:prSet presAssocID="{2848AA61-C36D-447C-8D94-7AC21206C9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7A9AAE-8F0B-4674-B28A-DFF7C8561E34}" type="pres">
      <dgm:prSet presAssocID="{26B1985F-3E80-4C02-83CD-A9375FEA3CC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2A3D5-8C07-492A-B94F-A5B9C719AA2A}" type="pres">
      <dgm:prSet presAssocID="{CEE554C2-573F-454F-8DCD-A1A508C6175C}" presName="spacer" presStyleCnt="0"/>
      <dgm:spPr/>
    </dgm:pt>
    <dgm:pt modelId="{2C060008-85C1-4D2C-AF04-D4A355D9197C}" type="pres">
      <dgm:prSet presAssocID="{85F82534-46E7-47CF-BFB0-36AFBD9EDA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9D367-CCB0-4A3F-B8ED-FF459DE85794}" type="pres">
      <dgm:prSet presAssocID="{C7179671-5A67-4C7F-842D-D06CA41B0A3D}" presName="spacer" presStyleCnt="0"/>
      <dgm:spPr/>
    </dgm:pt>
    <dgm:pt modelId="{47EE8A00-7420-4C44-86D2-5F8CA2F52DCF}" type="pres">
      <dgm:prSet presAssocID="{94B79C0D-85E2-4483-B339-E84041AB3B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93375-8BEE-4E2F-95CC-EA071A6CF213}" type="pres">
      <dgm:prSet presAssocID="{CA8EBF11-2934-48FF-BD77-C7642D2B7047}" presName="spacer" presStyleCnt="0"/>
      <dgm:spPr/>
    </dgm:pt>
    <dgm:pt modelId="{9D503DEB-7EB7-4166-B7D7-DB64F262D8A5}" type="pres">
      <dgm:prSet presAssocID="{DF0C1B1B-8F42-46D6-AF43-8A957FCDC9A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752F1-148A-4F4F-98C5-90D28D4AD2F1}" type="pres">
      <dgm:prSet presAssocID="{7D960C88-F3C8-4D86-B7BE-1C232A34F7F1}" presName="spacer" presStyleCnt="0"/>
      <dgm:spPr/>
    </dgm:pt>
    <dgm:pt modelId="{D9C04507-62F9-4E77-B62C-5BD36282B748}" type="pres">
      <dgm:prSet presAssocID="{A4F4FE5E-F4A9-444C-93CD-D2B10D337F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8E3AC-4F50-4BF1-9C67-76ACF2ACE616}" type="presOf" srcId="{26B1985F-3E80-4C02-83CD-A9375FEA3CCC}" destId="{087A9AAE-8F0B-4674-B28A-DFF7C8561E34}" srcOrd="0" destOrd="0" presId="urn:microsoft.com/office/officeart/2005/8/layout/vList2"/>
    <dgm:cxn modelId="{5AB40A95-A2EB-42BF-B051-DB0ECED1807C}" srcId="{2848AA61-C36D-447C-8D94-7AC21206C9AF}" destId="{26B1985F-3E80-4C02-83CD-A9375FEA3CCC}" srcOrd="0" destOrd="0" parTransId="{EE22E2DC-F61B-413D-A10A-951E56D349CE}" sibTransId="{CEE554C2-573F-454F-8DCD-A1A508C6175C}"/>
    <dgm:cxn modelId="{DA663926-599D-4900-836D-854C8D683371}" srcId="{2848AA61-C36D-447C-8D94-7AC21206C9AF}" destId="{94B79C0D-85E2-4483-B339-E84041AB3B97}" srcOrd="2" destOrd="0" parTransId="{1613C22A-7998-4B73-ACD8-9756890924CF}" sibTransId="{CA8EBF11-2934-48FF-BD77-C7642D2B7047}"/>
    <dgm:cxn modelId="{F0F10CAB-4C9B-443A-9110-4BE897821D88}" type="presOf" srcId="{DF0C1B1B-8F42-46D6-AF43-8A957FCDC9A9}" destId="{9D503DEB-7EB7-4166-B7D7-DB64F262D8A5}" srcOrd="0" destOrd="0" presId="urn:microsoft.com/office/officeart/2005/8/layout/vList2"/>
    <dgm:cxn modelId="{E7DA0489-A85B-47FE-8549-13D3A10BD4BD}" type="presOf" srcId="{2848AA61-C36D-447C-8D94-7AC21206C9AF}" destId="{451C4BE4-8B5B-45FA-A3FC-AE9E5AFF060A}" srcOrd="0" destOrd="0" presId="urn:microsoft.com/office/officeart/2005/8/layout/vList2"/>
    <dgm:cxn modelId="{08CBEA4E-D450-4AAE-9DA6-E3519A1EB1FE}" srcId="{2848AA61-C36D-447C-8D94-7AC21206C9AF}" destId="{DF0C1B1B-8F42-46D6-AF43-8A957FCDC9A9}" srcOrd="3" destOrd="0" parTransId="{4C05D5DE-4B61-443A-9DEC-880EF2E193A2}" sibTransId="{7D960C88-F3C8-4D86-B7BE-1C232A34F7F1}"/>
    <dgm:cxn modelId="{9F82DD06-2F99-468A-AD19-18A773D2121E}" srcId="{2848AA61-C36D-447C-8D94-7AC21206C9AF}" destId="{A4F4FE5E-F4A9-444C-93CD-D2B10D337F63}" srcOrd="4" destOrd="0" parTransId="{1CDCA247-DF8D-42C7-9E00-25DDA78D0B50}" sibTransId="{0893F84A-8F43-4168-8565-BE76322986B7}"/>
    <dgm:cxn modelId="{0D5174CB-AB6F-4AE5-B7EF-32E19D93CCBA}" type="presOf" srcId="{85F82534-46E7-47CF-BFB0-36AFBD9EDABA}" destId="{2C060008-85C1-4D2C-AF04-D4A355D9197C}" srcOrd="0" destOrd="0" presId="urn:microsoft.com/office/officeart/2005/8/layout/vList2"/>
    <dgm:cxn modelId="{DF93D68F-6BA0-46D8-A08A-4D3FD7DB8EC5}" type="presOf" srcId="{A4F4FE5E-F4A9-444C-93CD-D2B10D337F63}" destId="{D9C04507-62F9-4E77-B62C-5BD36282B748}" srcOrd="0" destOrd="0" presId="urn:microsoft.com/office/officeart/2005/8/layout/vList2"/>
    <dgm:cxn modelId="{531213ED-DB4A-4A7E-9CFC-9B46E0799EBC}" srcId="{2848AA61-C36D-447C-8D94-7AC21206C9AF}" destId="{85F82534-46E7-47CF-BFB0-36AFBD9EDABA}" srcOrd="1" destOrd="0" parTransId="{52B37807-32FF-4E6B-AFBF-790082B6DA60}" sibTransId="{C7179671-5A67-4C7F-842D-D06CA41B0A3D}"/>
    <dgm:cxn modelId="{46DB6D71-8417-45F1-A3A7-034FC45156DA}" type="presOf" srcId="{94B79C0D-85E2-4483-B339-E84041AB3B97}" destId="{47EE8A00-7420-4C44-86D2-5F8CA2F52DCF}" srcOrd="0" destOrd="0" presId="urn:microsoft.com/office/officeart/2005/8/layout/vList2"/>
    <dgm:cxn modelId="{F0736CA5-62F7-42C4-AB62-A41F18BD5E3A}" type="presParOf" srcId="{451C4BE4-8B5B-45FA-A3FC-AE9E5AFF060A}" destId="{087A9AAE-8F0B-4674-B28A-DFF7C8561E34}" srcOrd="0" destOrd="0" presId="urn:microsoft.com/office/officeart/2005/8/layout/vList2"/>
    <dgm:cxn modelId="{58764B4F-BC99-4AA2-A9A5-97C4DED4C75A}" type="presParOf" srcId="{451C4BE4-8B5B-45FA-A3FC-AE9E5AFF060A}" destId="{9802A3D5-8C07-492A-B94F-A5B9C719AA2A}" srcOrd="1" destOrd="0" presId="urn:microsoft.com/office/officeart/2005/8/layout/vList2"/>
    <dgm:cxn modelId="{6E2F6696-410B-4F0D-BCB4-0F75176C867F}" type="presParOf" srcId="{451C4BE4-8B5B-45FA-A3FC-AE9E5AFF060A}" destId="{2C060008-85C1-4D2C-AF04-D4A355D9197C}" srcOrd="2" destOrd="0" presId="urn:microsoft.com/office/officeart/2005/8/layout/vList2"/>
    <dgm:cxn modelId="{053BB52D-0CF3-46E2-8809-B24587278D82}" type="presParOf" srcId="{451C4BE4-8B5B-45FA-A3FC-AE9E5AFF060A}" destId="{79A9D367-CCB0-4A3F-B8ED-FF459DE85794}" srcOrd="3" destOrd="0" presId="urn:microsoft.com/office/officeart/2005/8/layout/vList2"/>
    <dgm:cxn modelId="{A79D3CEE-DE5C-4573-AB30-0E8EBB2AE0D2}" type="presParOf" srcId="{451C4BE4-8B5B-45FA-A3FC-AE9E5AFF060A}" destId="{47EE8A00-7420-4C44-86D2-5F8CA2F52DCF}" srcOrd="4" destOrd="0" presId="urn:microsoft.com/office/officeart/2005/8/layout/vList2"/>
    <dgm:cxn modelId="{AF2A8C14-A2FD-45EC-A3FD-AE5B0D0192DC}" type="presParOf" srcId="{451C4BE4-8B5B-45FA-A3FC-AE9E5AFF060A}" destId="{0E993375-8BEE-4E2F-95CC-EA071A6CF213}" srcOrd="5" destOrd="0" presId="urn:microsoft.com/office/officeart/2005/8/layout/vList2"/>
    <dgm:cxn modelId="{7BE19479-688F-4E06-98EF-C81C7319B3C6}" type="presParOf" srcId="{451C4BE4-8B5B-45FA-A3FC-AE9E5AFF060A}" destId="{9D503DEB-7EB7-4166-B7D7-DB64F262D8A5}" srcOrd="6" destOrd="0" presId="urn:microsoft.com/office/officeart/2005/8/layout/vList2"/>
    <dgm:cxn modelId="{92063E3B-0B51-438A-9657-28B88DF29A8A}" type="presParOf" srcId="{451C4BE4-8B5B-45FA-A3FC-AE9E5AFF060A}" destId="{098752F1-148A-4F4F-98C5-90D28D4AD2F1}" srcOrd="7" destOrd="0" presId="urn:microsoft.com/office/officeart/2005/8/layout/vList2"/>
    <dgm:cxn modelId="{0675EB0B-D6DA-4BDF-9FF4-7EFCA83740E7}" type="presParOf" srcId="{451C4BE4-8B5B-45FA-A3FC-AE9E5AFF060A}" destId="{D9C04507-62F9-4E77-B62C-5BD36282B7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6F65F4-9D48-4944-A2B2-18F1E701073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3B4142-01CD-40CE-9518-3BC9782761FF}">
      <dgm:prSet phldrT="[Текст]"/>
      <dgm:spPr/>
      <dgm:t>
        <a:bodyPr/>
        <a:lstStyle/>
        <a:p>
          <a:r>
            <a:rPr lang="uk-UA" dirty="0" smtClean="0"/>
            <a:t>2017р. Міський семінар-практикум «Гра як засіб розвитку пізнавальних та творчих здібностей вихованців позашкільного навчального закладу» - заняття з математики «Порядкова лічба предметів в межах 5»</a:t>
          </a:r>
          <a:endParaRPr lang="ru-RU" dirty="0"/>
        </a:p>
      </dgm:t>
    </dgm:pt>
    <dgm:pt modelId="{A2533FFE-A4CB-4344-9B5A-30D70B0B358D}" type="parTrans" cxnId="{718B5DCC-F2C1-4A15-A498-A42F6CFB3A3E}">
      <dgm:prSet/>
      <dgm:spPr/>
      <dgm:t>
        <a:bodyPr/>
        <a:lstStyle/>
        <a:p>
          <a:endParaRPr lang="ru-RU"/>
        </a:p>
      </dgm:t>
    </dgm:pt>
    <dgm:pt modelId="{AC49D713-71F8-4908-8DD0-DB81B782F274}" type="sibTrans" cxnId="{718B5DCC-F2C1-4A15-A498-A42F6CFB3A3E}">
      <dgm:prSet/>
      <dgm:spPr/>
      <dgm:t>
        <a:bodyPr/>
        <a:lstStyle/>
        <a:p>
          <a:endParaRPr lang="ru-RU"/>
        </a:p>
      </dgm:t>
    </dgm:pt>
    <dgm:pt modelId="{4EB591FF-652F-41A4-BB77-B49C546D0FD5}">
      <dgm:prSet phldrT="[Текст]"/>
      <dgm:spPr/>
      <dgm:t>
        <a:bodyPr/>
        <a:lstStyle/>
        <a:p>
          <a:r>
            <a:rPr lang="uk-UA" dirty="0" smtClean="0"/>
            <a:t>2015р. Обласний семінар-практикум «Розвиток творчої обдарованості особистості в умовах сучасного позашкільного закладу»  - Індивідуальний підхід на групових заняттях у гуртку хореографії (підбір репертуару, музичний супровід)</a:t>
          </a:r>
          <a:endParaRPr lang="ru-RU" dirty="0"/>
        </a:p>
      </dgm:t>
    </dgm:pt>
    <dgm:pt modelId="{0207B09E-5FCC-4885-8906-5ED8490E8A21}" type="parTrans" cxnId="{DDBC6074-E6B8-4076-BF08-ECCE9C1E4DD1}">
      <dgm:prSet/>
      <dgm:spPr/>
      <dgm:t>
        <a:bodyPr/>
        <a:lstStyle/>
        <a:p>
          <a:endParaRPr lang="ru-RU"/>
        </a:p>
      </dgm:t>
    </dgm:pt>
    <dgm:pt modelId="{B1DB820A-E4D2-4330-B6B7-7CEFBBAB97F7}" type="sibTrans" cxnId="{DDBC6074-E6B8-4076-BF08-ECCE9C1E4DD1}">
      <dgm:prSet/>
      <dgm:spPr/>
      <dgm:t>
        <a:bodyPr/>
        <a:lstStyle/>
        <a:p>
          <a:endParaRPr lang="ru-RU"/>
        </a:p>
      </dgm:t>
    </dgm:pt>
    <dgm:pt modelId="{10FAE9ED-DDB1-4854-B97B-E42D152AFD6D}">
      <dgm:prSet phldrT="[Текст]"/>
      <dgm:spPr/>
      <dgm:t>
        <a:bodyPr/>
        <a:lstStyle/>
        <a:p>
          <a:r>
            <a:rPr lang="uk-UA" dirty="0" smtClean="0"/>
            <a:t>2014р. Обласний семінар «Розвиток здібностей  вихованців у різновікових групах танцювального колективу позашкільного навчального закладу» -  хореографічні засоби виразності під час групових занять. Взаємодія у парі. (підбір репертуару, музичний супровід)</a:t>
          </a:r>
          <a:endParaRPr lang="ru-RU" dirty="0"/>
        </a:p>
      </dgm:t>
    </dgm:pt>
    <dgm:pt modelId="{0A0B97A5-FEE7-4F6E-A97D-E2308696C984}" type="parTrans" cxnId="{13C15008-0027-4559-A9FD-2C3649A8DCAD}">
      <dgm:prSet/>
      <dgm:spPr/>
      <dgm:t>
        <a:bodyPr/>
        <a:lstStyle/>
        <a:p>
          <a:endParaRPr lang="ru-RU"/>
        </a:p>
      </dgm:t>
    </dgm:pt>
    <dgm:pt modelId="{1AB265FA-1E74-4789-9FF4-6DAA45BC1CE9}" type="sibTrans" cxnId="{13C15008-0027-4559-A9FD-2C3649A8DCAD}">
      <dgm:prSet/>
      <dgm:spPr/>
      <dgm:t>
        <a:bodyPr/>
        <a:lstStyle/>
        <a:p>
          <a:endParaRPr lang="ru-RU"/>
        </a:p>
      </dgm:t>
    </dgm:pt>
    <dgm:pt modelId="{AB30E27D-D273-4808-B6FD-A93B1F4E1BA7}" type="pres">
      <dgm:prSet presAssocID="{BD6F65F4-9D48-4944-A2B2-18F1E70107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4B2BDF-4A89-42C3-9EAD-5E266E9EB569}" type="pres">
      <dgm:prSet presAssocID="{273B4142-01CD-40CE-9518-3BC9782761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5203-597A-4644-A637-996BC4B03B0C}" type="pres">
      <dgm:prSet presAssocID="{AC49D713-71F8-4908-8DD0-DB81B782F274}" presName="spacer" presStyleCnt="0"/>
      <dgm:spPr/>
    </dgm:pt>
    <dgm:pt modelId="{84A6B313-5495-4D2F-A079-F5C2D3D0A7C6}" type="pres">
      <dgm:prSet presAssocID="{4EB591FF-652F-41A4-BB77-B49C546D0F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25DEB-43F6-403F-89AE-44B857B6598E}" type="pres">
      <dgm:prSet presAssocID="{B1DB820A-E4D2-4330-B6B7-7CEFBBAB97F7}" presName="spacer" presStyleCnt="0"/>
      <dgm:spPr/>
    </dgm:pt>
    <dgm:pt modelId="{24F00DD1-3A75-4D26-94B9-F72EC465DFEF}" type="pres">
      <dgm:prSet presAssocID="{10FAE9ED-DDB1-4854-B97B-E42D152AFD6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465CF2-F45E-483E-9C90-C296F4E25E54}" type="presOf" srcId="{BD6F65F4-9D48-4944-A2B2-18F1E7010736}" destId="{AB30E27D-D273-4808-B6FD-A93B1F4E1BA7}" srcOrd="0" destOrd="0" presId="urn:microsoft.com/office/officeart/2005/8/layout/vList2"/>
    <dgm:cxn modelId="{718B5DCC-F2C1-4A15-A498-A42F6CFB3A3E}" srcId="{BD6F65F4-9D48-4944-A2B2-18F1E7010736}" destId="{273B4142-01CD-40CE-9518-3BC9782761FF}" srcOrd="0" destOrd="0" parTransId="{A2533FFE-A4CB-4344-9B5A-30D70B0B358D}" sibTransId="{AC49D713-71F8-4908-8DD0-DB81B782F274}"/>
    <dgm:cxn modelId="{364F01DC-E022-4085-926D-F43719180A6D}" type="presOf" srcId="{10FAE9ED-DDB1-4854-B97B-E42D152AFD6D}" destId="{24F00DD1-3A75-4D26-94B9-F72EC465DFEF}" srcOrd="0" destOrd="0" presId="urn:microsoft.com/office/officeart/2005/8/layout/vList2"/>
    <dgm:cxn modelId="{5786C931-6276-4DF1-884A-05811C4A3307}" type="presOf" srcId="{4EB591FF-652F-41A4-BB77-B49C546D0FD5}" destId="{84A6B313-5495-4D2F-A079-F5C2D3D0A7C6}" srcOrd="0" destOrd="0" presId="urn:microsoft.com/office/officeart/2005/8/layout/vList2"/>
    <dgm:cxn modelId="{DDBC6074-E6B8-4076-BF08-ECCE9C1E4DD1}" srcId="{BD6F65F4-9D48-4944-A2B2-18F1E7010736}" destId="{4EB591FF-652F-41A4-BB77-B49C546D0FD5}" srcOrd="1" destOrd="0" parTransId="{0207B09E-5FCC-4885-8906-5ED8490E8A21}" sibTransId="{B1DB820A-E4D2-4330-B6B7-7CEFBBAB97F7}"/>
    <dgm:cxn modelId="{13C15008-0027-4559-A9FD-2C3649A8DCAD}" srcId="{BD6F65F4-9D48-4944-A2B2-18F1E7010736}" destId="{10FAE9ED-DDB1-4854-B97B-E42D152AFD6D}" srcOrd="2" destOrd="0" parTransId="{0A0B97A5-FEE7-4F6E-A97D-E2308696C984}" sibTransId="{1AB265FA-1E74-4789-9FF4-6DAA45BC1CE9}"/>
    <dgm:cxn modelId="{36A982CE-C4A2-4AE2-8568-AE19F414578F}" type="presOf" srcId="{273B4142-01CD-40CE-9518-3BC9782761FF}" destId="{B44B2BDF-4A89-42C3-9EAD-5E266E9EB569}" srcOrd="0" destOrd="0" presId="urn:microsoft.com/office/officeart/2005/8/layout/vList2"/>
    <dgm:cxn modelId="{1F5AD22E-CCCE-4368-A3F2-335D8D85790B}" type="presParOf" srcId="{AB30E27D-D273-4808-B6FD-A93B1F4E1BA7}" destId="{B44B2BDF-4A89-42C3-9EAD-5E266E9EB569}" srcOrd="0" destOrd="0" presId="urn:microsoft.com/office/officeart/2005/8/layout/vList2"/>
    <dgm:cxn modelId="{665ADE4A-E57C-4ED7-A0B1-41D054919E0D}" type="presParOf" srcId="{AB30E27D-D273-4808-B6FD-A93B1F4E1BA7}" destId="{C6595203-597A-4644-A637-996BC4B03B0C}" srcOrd="1" destOrd="0" presId="urn:microsoft.com/office/officeart/2005/8/layout/vList2"/>
    <dgm:cxn modelId="{9BF7E3F8-5E77-40AD-8C07-323BC5AE4892}" type="presParOf" srcId="{AB30E27D-D273-4808-B6FD-A93B1F4E1BA7}" destId="{84A6B313-5495-4D2F-A079-F5C2D3D0A7C6}" srcOrd="2" destOrd="0" presId="urn:microsoft.com/office/officeart/2005/8/layout/vList2"/>
    <dgm:cxn modelId="{BD9C6DDD-2D42-478C-8B81-6E66C3628789}" type="presParOf" srcId="{AB30E27D-D273-4808-B6FD-A93B1F4E1BA7}" destId="{AD425DEB-43F6-403F-89AE-44B857B6598E}" srcOrd="3" destOrd="0" presId="urn:microsoft.com/office/officeart/2005/8/layout/vList2"/>
    <dgm:cxn modelId="{33654017-BBCF-4A7F-9EFF-8196FDCE12FD}" type="presParOf" srcId="{AB30E27D-D273-4808-B6FD-A93B1F4E1BA7}" destId="{24F00DD1-3A75-4D26-94B9-F72EC465DF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A9AAE-8F0B-4674-B28A-DFF7C8561E34}">
      <dsp:nvSpPr>
        <dsp:cNvPr id="0" name=""/>
        <dsp:cNvSpPr/>
      </dsp:nvSpPr>
      <dsp:spPr>
        <a:xfrm>
          <a:off x="0" y="37064"/>
          <a:ext cx="8496944" cy="112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2015р. – Заняття з математики «Подорож з колобком» (4-5 років) </a:t>
          </a:r>
          <a:r>
            <a:rPr lang="uk-UA" sz="1800" kern="1200" dirty="0" smtClean="0">
              <a:solidFill>
                <a:schemeClr val="bg1"/>
              </a:solidFill>
            </a:rPr>
            <a:t>Мета</a:t>
          </a:r>
          <a:r>
            <a:rPr lang="uk-UA" sz="1800" kern="1200" dirty="0" smtClean="0"/>
            <a:t>:закріплювати знання дітей про цифри і числа в межах  чотирьох. Знайомство з числом і цифрою 5.</a:t>
          </a:r>
          <a:endParaRPr lang="ru-RU" sz="1800" kern="1200" dirty="0"/>
        </a:p>
      </dsp:txBody>
      <dsp:txXfrm>
        <a:off x="54830" y="91894"/>
        <a:ext cx="8387284" cy="1013540"/>
      </dsp:txXfrm>
    </dsp:sp>
    <dsp:sp modelId="{2C060008-85C1-4D2C-AF04-D4A355D9197C}">
      <dsp:nvSpPr>
        <dsp:cNvPr id="0" name=""/>
        <dsp:cNvSpPr/>
      </dsp:nvSpPr>
      <dsp:spPr>
        <a:xfrm>
          <a:off x="0" y="1333064"/>
          <a:ext cx="8496944" cy="1123200"/>
        </a:xfrm>
        <a:prstGeom prst="roundRect">
          <a:avLst/>
        </a:prstGeom>
        <a:solidFill>
          <a:schemeClr val="accent5">
            <a:hueOff val="-3099343"/>
            <a:satOff val="4637"/>
            <a:lumOff val="-5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2016р. – Заняття навчання елементів грамоти «Врятувати букву «Ц»» (5-6 років) </a:t>
          </a:r>
          <a:r>
            <a:rPr lang="uk-UA" sz="1800" kern="1200" dirty="0" smtClean="0">
              <a:solidFill>
                <a:schemeClr val="bg1"/>
              </a:solidFill>
            </a:rPr>
            <a:t>Мета:</a:t>
          </a:r>
          <a:r>
            <a:rPr lang="uk-UA" sz="1800" kern="1200" dirty="0" smtClean="0"/>
            <a:t> закріплювати знання про звуки </a:t>
          </a:r>
          <a:r>
            <a:rPr lang="en-US" sz="1800" kern="1200" dirty="0" smtClean="0"/>
            <a:t>[</a:t>
          </a:r>
          <a:r>
            <a:rPr lang="uk-UA" sz="1800" kern="1200" dirty="0" smtClean="0"/>
            <a:t>ц</a:t>
          </a:r>
          <a:r>
            <a:rPr lang="en-US" sz="1800" kern="1200" dirty="0" smtClean="0"/>
            <a:t>]</a:t>
          </a:r>
          <a:r>
            <a:rPr lang="uk-UA" sz="1800" kern="1200" dirty="0" smtClean="0"/>
            <a:t> </a:t>
          </a:r>
          <a:r>
            <a:rPr lang="en-US" sz="1800" kern="1200" dirty="0" smtClean="0"/>
            <a:t>[</a:t>
          </a:r>
          <a:r>
            <a:rPr lang="uk-UA" sz="1800" kern="1200" dirty="0" smtClean="0"/>
            <a:t>ц</a:t>
          </a:r>
          <a:r>
            <a:rPr lang="en-US" sz="1800" kern="1200" dirty="0" smtClean="0"/>
            <a:t>`]</a:t>
          </a:r>
          <a:r>
            <a:rPr lang="uk-UA" sz="1800" kern="1200" dirty="0" smtClean="0"/>
            <a:t>, літери Ц, </a:t>
          </a:r>
          <a:r>
            <a:rPr lang="uk-UA" sz="1800" kern="1200" dirty="0" err="1" smtClean="0"/>
            <a:t>ц</a:t>
          </a:r>
          <a:r>
            <a:rPr lang="uk-UA" sz="1800" kern="1200" dirty="0" smtClean="0"/>
            <a:t>. Формувати навички </a:t>
          </a:r>
          <a:r>
            <a:rPr lang="uk-UA" sz="1800" kern="1200" dirty="0" err="1" smtClean="0"/>
            <a:t>звуко-буквенного</a:t>
          </a:r>
          <a:r>
            <a:rPr lang="uk-UA" sz="1800" kern="1200" dirty="0" smtClean="0"/>
            <a:t> аналізу та синтезу слів, читання складів та слів.</a:t>
          </a:r>
          <a:endParaRPr lang="ru-RU" sz="1800" kern="1200" dirty="0"/>
        </a:p>
      </dsp:txBody>
      <dsp:txXfrm>
        <a:off x="54830" y="1387894"/>
        <a:ext cx="8387284" cy="1013540"/>
      </dsp:txXfrm>
    </dsp:sp>
    <dsp:sp modelId="{47EE8A00-7420-4C44-86D2-5F8CA2F52DCF}">
      <dsp:nvSpPr>
        <dsp:cNvPr id="0" name=""/>
        <dsp:cNvSpPr/>
      </dsp:nvSpPr>
      <dsp:spPr>
        <a:xfrm>
          <a:off x="0" y="2629064"/>
          <a:ext cx="8496944" cy="1123200"/>
        </a:xfrm>
        <a:prstGeom prst="roundRect">
          <a:avLst/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2017р. – Заняття з математики « Порядкова лічба предметів в межах 5» (4-5 років) </a:t>
          </a:r>
          <a:r>
            <a:rPr lang="uk-UA" sz="1800" kern="1200" dirty="0" smtClean="0">
              <a:solidFill>
                <a:schemeClr val="bg1"/>
              </a:solidFill>
            </a:rPr>
            <a:t>Мета</a:t>
          </a:r>
          <a:r>
            <a:rPr lang="uk-UA" sz="1800" kern="1200" dirty="0" smtClean="0"/>
            <a:t>: ознайомити з правилами порядкової лічби предметів в межах 5. Закріпити навички кількісної лічби. Вчити застосовувати числа та цифри в межах 5.</a:t>
          </a:r>
          <a:endParaRPr lang="ru-RU" sz="1800" kern="1200" dirty="0"/>
        </a:p>
      </dsp:txBody>
      <dsp:txXfrm>
        <a:off x="54830" y="2683894"/>
        <a:ext cx="8387284" cy="1013540"/>
      </dsp:txXfrm>
    </dsp:sp>
    <dsp:sp modelId="{9D503DEB-7EB7-4166-B7D7-DB64F262D8A5}">
      <dsp:nvSpPr>
        <dsp:cNvPr id="0" name=""/>
        <dsp:cNvSpPr/>
      </dsp:nvSpPr>
      <dsp:spPr>
        <a:xfrm>
          <a:off x="0" y="3925064"/>
          <a:ext cx="8496944" cy="1123200"/>
        </a:xfrm>
        <a:prstGeom prst="roundRect">
          <a:avLst/>
        </a:prstGeom>
        <a:solidFill>
          <a:schemeClr val="accent5">
            <a:hueOff val="-9298030"/>
            <a:satOff val="13912"/>
            <a:lumOff val="-155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2017р. – Заняття з розвитку мовлення  « Слова протилежні за значенням» (4-5 років) </a:t>
          </a:r>
          <a:r>
            <a:rPr lang="uk-UA" sz="1800" kern="1200" dirty="0" smtClean="0">
              <a:solidFill>
                <a:schemeClr val="bg1"/>
              </a:solidFill>
            </a:rPr>
            <a:t>Мета</a:t>
          </a:r>
          <a:r>
            <a:rPr lang="uk-UA" sz="1800" kern="1200" dirty="0" smtClean="0"/>
            <a:t>: розширювати уявлення про слово. Практично ознайомити з словом – назвою ознаки, вчити добирати слова-антоніми.</a:t>
          </a:r>
        </a:p>
      </dsp:txBody>
      <dsp:txXfrm>
        <a:off x="54830" y="3979894"/>
        <a:ext cx="8387284" cy="1013540"/>
      </dsp:txXfrm>
    </dsp:sp>
    <dsp:sp modelId="{D9C04507-62F9-4E77-B62C-5BD36282B748}">
      <dsp:nvSpPr>
        <dsp:cNvPr id="0" name=""/>
        <dsp:cNvSpPr/>
      </dsp:nvSpPr>
      <dsp:spPr>
        <a:xfrm>
          <a:off x="0" y="5221064"/>
          <a:ext cx="8496944" cy="112320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2018р. Заняття з математики «Орієнтування у просторі: далеко – близько, ліворуч – праворуч» (4-5 років)  </a:t>
          </a:r>
          <a:r>
            <a:rPr lang="uk-UA" sz="1800" kern="1200" dirty="0" smtClean="0">
              <a:solidFill>
                <a:schemeClr val="bg1"/>
              </a:solidFill>
            </a:rPr>
            <a:t>Мета:</a:t>
          </a:r>
          <a:r>
            <a:rPr lang="uk-UA" sz="1800" kern="1200" dirty="0" smtClean="0"/>
            <a:t> удосконалити навички дітей просторової орієнтації,  уточнити уявлення про напрямок руху, поняття «праворуч – ліворуч».</a:t>
          </a:r>
          <a:endParaRPr lang="ru-RU" sz="1800" kern="1200" dirty="0"/>
        </a:p>
      </dsp:txBody>
      <dsp:txXfrm>
        <a:off x="54830" y="5275894"/>
        <a:ext cx="8387284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B2BDF-4A89-42C3-9EAD-5E266E9EB569}">
      <dsp:nvSpPr>
        <dsp:cNvPr id="0" name=""/>
        <dsp:cNvSpPr/>
      </dsp:nvSpPr>
      <dsp:spPr>
        <a:xfrm>
          <a:off x="0" y="30650"/>
          <a:ext cx="7992888" cy="17173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2017р. Міський семінар-практикум «Гра як засіб розвитку пізнавальних та творчих здібностей вихованців позашкільного навчального закладу» - заняття з математики «Порядкова лічба предметів в межах 5»</a:t>
          </a:r>
          <a:endParaRPr lang="ru-RU" sz="2000" kern="1200" dirty="0"/>
        </a:p>
      </dsp:txBody>
      <dsp:txXfrm>
        <a:off x="83835" y="114485"/>
        <a:ext cx="7825218" cy="1549693"/>
      </dsp:txXfrm>
    </dsp:sp>
    <dsp:sp modelId="{84A6B313-5495-4D2F-A079-F5C2D3D0A7C6}">
      <dsp:nvSpPr>
        <dsp:cNvPr id="0" name=""/>
        <dsp:cNvSpPr/>
      </dsp:nvSpPr>
      <dsp:spPr>
        <a:xfrm>
          <a:off x="0" y="1805614"/>
          <a:ext cx="7992888" cy="1717363"/>
        </a:xfrm>
        <a:prstGeom prst="roundRect">
          <a:avLst/>
        </a:prstGeom>
        <a:solidFill>
          <a:schemeClr val="accent3">
            <a:hueOff val="5717211"/>
            <a:satOff val="1242"/>
            <a:lumOff val="-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2015р. Обласний семінар-практикум «Розвиток творчої обдарованості особистості в умовах сучасного позашкільного закладу»  - Індивідуальний підхід на групових заняттях у гуртку хореографії (підбір репертуару, музичний супровід)</a:t>
          </a:r>
          <a:endParaRPr lang="ru-RU" sz="2000" kern="1200" dirty="0"/>
        </a:p>
      </dsp:txBody>
      <dsp:txXfrm>
        <a:off x="83835" y="1889449"/>
        <a:ext cx="7825218" cy="1549693"/>
      </dsp:txXfrm>
    </dsp:sp>
    <dsp:sp modelId="{24F00DD1-3A75-4D26-94B9-F72EC465DFEF}">
      <dsp:nvSpPr>
        <dsp:cNvPr id="0" name=""/>
        <dsp:cNvSpPr/>
      </dsp:nvSpPr>
      <dsp:spPr>
        <a:xfrm>
          <a:off x="0" y="3580577"/>
          <a:ext cx="7992888" cy="1717363"/>
        </a:xfrm>
        <a:prstGeom prst="roundRect">
          <a:avLst/>
        </a:prstGeom>
        <a:solidFill>
          <a:schemeClr val="accent3">
            <a:hueOff val="11434421"/>
            <a:satOff val="2484"/>
            <a:lumOff val="-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2014р. Обласний семінар «Розвиток здібностей  вихованців у різновікових групах танцювального колективу позашкільного навчального закладу» -  хореографічні засоби виразності під час групових занять. Взаємодія у парі. (підбір репертуару, музичний супровід)</a:t>
          </a:r>
          <a:endParaRPr lang="ru-RU" sz="2000" kern="1200" dirty="0"/>
        </a:p>
      </dsp:txBody>
      <dsp:txXfrm>
        <a:off x="83835" y="3664412"/>
        <a:ext cx="7825218" cy="1549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83A7-3BA5-438F-AB05-D643B7B355AF}" type="datetimeFigureOut">
              <a:rPr lang="ru-RU" smtClean="0"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46E59-4F22-4710-8418-5D86F9423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4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B32461A-250E-4A29-9E9B-599CA3838FA1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F4ADA4-35DF-4BD1-8C53-4246F035229A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5FFBFE-5C08-4E0E-AF38-FB925F0B4D71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E82007-CDD1-4BCF-B9F4-9D458EFEEFE1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A4F265-CA88-4C30-A9AD-02E6A5184734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916832"/>
            <a:ext cx="5328592" cy="4536504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к</a:t>
            </a:r>
            <a:r>
              <a:rPr lang="uk-UA" sz="4400" b="1" dirty="0" smtClean="0"/>
              <a:t>ерівника г</a:t>
            </a:r>
            <a:r>
              <a:rPr lang="uk-UA" sz="4400" b="1" i="0" dirty="0" smtClean="0"/>
              <a:t>уртка </a:t>
            </a:r>
            <a:r>
              <a:rPr lang="uk-UA" sz="4400" b="1" i="0" dirty="0" smtClean="0"/>
              <a:t>«Мозаїка» </a:t>
            </a:r>
          </a:p>
          <a:p>
            <a:pPr algn="ctr"/>
            <a:r>
              <a:rPr lang="uk-UA" sz="4400" b="1" i="0" dirty="0" err="1" smtClean="0"/>
              <a:t>Левченко</a:t>
            </a:r>
            <a:r>
              <a:rPr lang="uk-UA" sz="4400" b="1" i="0" dirty="0" smtClean="0"/>
              <a:t> Тетяни Василівни</a:t>
            </a:r>
          </a:p>
          <a:p>
            <a:pPr algn="ctr"/>
            <a:endParaRPr lang="uk-UA" sz="4400" b="1" dirty="0"/>
          </a:p>
          <a:p>
            <a:pPr algn="r"/>
            <a:r>
              <a:rPr lang="uk-UA" sz="2800" b="1" i="0" dirty="0" smtClean="0"/>
              <a:t>БДЮТ «</a:t>
            </a:r>
            <a:r>
              <a:rPr lang="uk-UA" sz="2800" b="1" i="0" smtClean="0"/>
              <a:t>Дивоцвіт</a:t>
            </a:r>
            <a:r>
              <a:rPr lang="uk-UA" sz="2800" b="1" i="0" dirty="0" smtClean="0"/>
              <a:t>»</a:t>
            </a:r>
          </a:p>
          <a:p>
            <a:pPr algn="r"/>
            <a:r>
              <a:rPr lang="uk-UA" sz="2800" b="1" dirty="0" smtClean="0"/>
              <a:t>м. Бориспіль, 2018 р.</a:t>
            </a:r>
            <a:endParaRPr lang="ru-RU" sz="2800" b="1" i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248472" cy="1368152"/>
          </a:xfrm>
        </p:spPr>
        <p:txBody>
          <a:bodyPr/>
          <a:lstStyle/>
          <a:p>
            <a:pPr algn="ctr"/>
            <a:r>
              <a:rPr lang="ru-RU" dirty="0" smtClean="0"/>
              <a:t>ПОРТФОЛ</a:t>
            </a:r>
            <a:r>
              <a:rPr lang="uk-UA" dirty="0" smtClean="0"/>
              <a:t>ІО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7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000">
        <p:cut/>
      </p:transition>
    </mc:Choice>
    <mc:Fallback xmlns="">
      <p:transition advClick="0" advTm="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Атестаційний захід:  Весняне свято «В пошуках квітки щастя»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8575"/>
            <a:ext cx="7848872" cy="5154761"/>
          </a:xfrm>
        </p:spPr>
      </p:pic>
    </p:spTree>
    <p:extLst>
      <p:ext uri="{BB962C8B-B14F-4D97-AF65-F5344CB8AC3E}">
        <p14:creationId xmlns:p14="http://schemas.microsoft.com/office/powerpoint/2010/main" val="125969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Репетиції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4277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19026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0" y="1298575"/>
            <a:ext cx="8228541" cy="4937125"/>
          </a:xfrm>
        </p:spPr>
      </p:pic>
    </p:spTree>
    <p:extLst>
      <p:ext uri="{BB962C8B-B14F-4D97-AF65-F5344CB8AC3E}">
        <p14:creationId xmlns:p14="http://schemas.microsoft.com/office/powerpoint/2010/main" val="16168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свята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13660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Готуємось до свята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4377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свята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254991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Свято осені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597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Конкурс колядок та щедрівок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24429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Свято Осені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298575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36319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Освіта</a:t>
            </a:r>
            <a:r>
              <a:rPr lang="uk-UA" dirty="0" smtClean="0"/>
              <a:t>: вища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Переяслав – Хмельницький педагогічний інститут ім. Г. С. Сковороди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 спеціальністю</a:t>
            </a:r>
            <a:r>
              <a:rPr lang="uk-UA" dirty="0" smtClean="0"/>
              <a:t>: початкове навчання і музичне виховання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Кваліфікація за дипломом</a:t>
            </a:r>
            <a:r>
              <a:rPr lang="uk-UA" dirty="0" smtClean="0"/>
              <a:t>: вчитель початкових класів, музики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Педагогічний стаж</a:t>
            </a:r>
            <a:r>
              <a:rPr lang="uk-UA" dirty="0" smtClean="0"/>
              <a:t>: 9 років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Стаж в БДЮТ: </a:t>
            </a:r>
            <a:r>
              <a:rPr lang="uk-UA" dirty="0" smtClean="0"/>
              <a:t>4 років</a:t>
            </a:r>
          </a:p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Посада</a:t>
            </a:r>
            <a:r>
              <a:rPr lang="uk-UA" dirty="0" smtClean="0"/>
              <a:t>: керівник гуртка, акомпаніатор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21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4" y="1298575"/>
            <a:ext cx="6582833" cy="4937125"/>
          </a:xfrm>
        </p:spPr>
      </p:pic>
    </p:spTree>
    <p:extLst>
      <p:ext uri="{BB962C8B-B14F-4D97-AF65-F5344CB8AC3E}">
        <p14:creationId xmlns:p14="http://schemas.microsoft.com/office/powerpoint/2010/main" val="40917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Випускний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37558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Випускний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7" y="1298575"/>
            <a:ext cx="7405687" cy="4937125"/>
          </a:xfrm>
        </p:spPr>
      </p:pic>
    </p:spTree>
    <p:extLst>
      <p:ext uri="{BB962C8B-B14F-4D97-AF65-F5344CB8AC3E}">
        <p14:creationId xmlns:p14="http://schemas.microsoft.com/office/powerpoint/2010/main" val="1656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73869"/>
            <a:ext cx="4680519" cy="2918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355734"/>
            <a:ext cx="4680519" cy="32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24083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Мета</a:t>
            </a:r>
            <a:r>
              <a:rPr lang="uk-UA" dirty="0" smtClean="0"/>
              <a:t>:</a:t>
            </a:r>
            <a:r>
              <a:rPr lang="ru-RU" dirty="0"/>
              <a:t>різнобічний розвиток дитини, інтелектуальна та психологічна готовність її до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позитивного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 та </a:t>
            </a:r>
            <a:r>
              <a:rPr lang="ru-RU" dirty="0" err="1"/>
              <a:t>фантазії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838"/>
            <a:ext cx="5112567" cy="3888506"/>
          </a:xfrm>
        </p:spPr>
      </p:pic>
    </p:spTree>
    <p:extLst>
      <p:ext uri="{BB962C8B-B14F-4D97-AF65-F5344CB8AC3E}">
        <p14:creationId xmlns:p14="http://schemas.microsoft.com/office/powerpoint/2010/main" val="17556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5504655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Дисципліни до вивчення:</a:t>
            </a:r>
            <a:br>
              <a:rPr lang="uk-UA" sz="40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</a:br>
            <a:r>
              <a:rPr lang="uk-UA" dirty="0" smtClean="0"/>
              <a:t>1. Розвиток мовлення та навчання елементів грамоти.</a:t>
            </a:r>
            <a:br>
              <a:rPr lang="uk-UA" dirty="0" smtClean="0"/>
            </a:br>
            <a:r>
              <a:rPr lang="uk-UA" dirty="0" smtClean="0"/>
              <a:t>2. Математика та логіка.</a:t>
            </a:r>
            <a:br>
              <a:rPr lang="uk-UA" dirty="0" smtClean="0"/>
            </a:br>
            <a:r>
              <a:rPr lang="uk-UA" dirty="0" smtClean="0"/>
              <a:t>3. Підготовка руки до письма.</a:t>
            </a:r>
            <a:br>
              <a:rPr lang="uk-UA" dirty="0" smtClean="0"/>
            </a:br>
            <a:r>
              <a:rPr lang="uk-UA" dirty="0" smtClean="0"/>
              <a:t>4. Образотворча діяльність.</a:t>
            </a:r>
            <a:br>
              <a:rPr lang="uk-UA" dirty="0" smtClean="0"/>
            </a:br>
            <a:r>
              <a:rPr lang="uk-UA" dirty="0" smtClean="0"/>
              <a:t>5. Музика та співи.</a:t>
            </a:r>
            <a:br>
              <a:rPr lang="uk-UA" dirty="0" smtClean="0"/>
            </a:br>
            <a:r>
              <a:rPr lang="uk-UA" dirty="0" smtClean="0"/>
              <a:t>6. Музично-ритмічні рухи.</a:t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5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Підвищення кваліфікації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9552401"/>
              </p:ext>
            </p:extLst>
          </p:nvPr>
        </p:nvGraphicFramePr>
        <p:xfrm>
          <a:off x="274638" y="1298575"/>
          <a:ext cx="8594724" cy="2058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r>
                        <a:rPr lang="uk-UA" baseline="0" dirty="0" smtClean="0"/>
                        <a:t> навчання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Тема проекту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Заклад</a:t>
                      </a:r>
                      <a:endParaRPr lang="ru-RU" dirty="0"/>
                    </a:p>
                  </a:txBody>
                  <a:tcPr/>
                </a:tc>
              </a:tr>
              <a:tr h="1687577">
                <a:tc>
                  <a:txBody>
                    <a:bodyPr/>
                    <a:lstStyle/>
                    <a:p>
                      <a:r>
                        <a:rPr lang="uk-UA" dirty="0" smtClean="0"/>
                        <a:t>04 травня 2016 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Художньо-естетичий</a:t>
                      </a:r>
                      <a:r>
                        <a:rPr lang="uk-UA" dirty="0" smtClean="0"/>
                        <a:t> розвиток дітей дошкільного віку засобами позашкільної освіти.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КОПІОПК м. Біла Церква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5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40" cy="52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6225" y="1"/>
            <a:ext cx="8688263" cy="47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Відкриті заняття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15317688"/>
              </p:ext>
            </p:extLst>
          </p:nvPr>
        </p:nvGraphicFramePr>
        <p:xfrm>
          <a:off x="323528" y="492231"/>
          <a:ext cx="8496944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0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/>
          <a:lstStyle/>
          <a:p>
            <a:r>
              <a:rPr lang="uk-UA" dirty="0" smtClean="0"/>
              <a:t>Участь в семінарах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7408962"/>
              </p:ext>
            </p:extLst>
          </p:nvPr>
        </p:nvGraphicFramePr>
        <p:xfrm>
          <a:off x="539552" y="1124744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95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561</TotalTime>
  <Words>463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Soho</vt:lpstr>
      <vt:lpstr>ПОРТФОЛІО</vt:lpstr>
      <vt:lpstr>Освіта: вища</vt:lpstr>
      <vt:lpstr>Презентация PowerPoint</vt:lpstr>
      <vt:lpstr>Мета:різнобічний розвиток дитини, інтелектуальна та психологічна готовність її до школи, формування позитивного ставлення до навчання. Розкриття творчих здібностей та фантазії дитини.</vt:lpstr>
      <vt:lpstr>Дисципліни до вивчення: 1. Розвиток мовлення та навчання елементів грамоти. 2. Математика та логіка. 3. Підготовка руки до письма. 4. Образотворча діяльність. 5. Музика та співи. 6. Музично-ритмічні рухи. </vt:lpstr>
      <vt:lpstr>Підвищення кваліфікації</vt:lpstr>
      <vt:lpstr>Презентация PowerPoint</vt:lpstr>
      <vt:lpstr>Відкриті заняття</vt:lpstr>
      <vt:lpstr>Участь в семінарах</vt:lpstr>
      <vt:lpstr>Атестаційний захід:  Весняне свято «В пошуках квітки щастя»</vt:lpstr>
      <vt:lpstr>Репетиції</vt:lpstr>
      <vt:lpstr>Заняття</vt:lpstr>
      <vt:lpstr>Заняття</vt:lpstr>
      <vt:lpstr>Наші свята</vt:lpstr>
      <vt:lpstr>Готуємось до свята</vt:lpstr>
      <vt:lpstr>Наші свята</vt:lpstr>
      <vt:lpstr>Свято осені</vt:lpstr>
      <vt:lpstr>Конкурс колядок та щедрівок</vt:lpstr>
      <vt:lpstr>Свято Осені</vt:lpstr>
      <vt:lpstr>Презентация PowerPoint</vt:lpstr>
      <vt:lpstr>Випускний</vt:lpstr>
      <vt:lpstr>Випускний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Чіполіно</dc:title>
  <dc:creator>Admin</dc:creator>
  <cp:lastModifiedBy>Користувач</cp:lastModifiedBy>
  <cp:revision>39</cp:revision>
  <dcterms:created xsi:type="dcterms:W3CDTF">2018-03-04T08:28:37Z</dcterms:created>
  <dcterms:modified xsi:type="dcterms:W3CDTF">2018-03-27T08:52:03Z</dcterms:modified>
</cp:coreProperties>
</file>